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5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-2244" y="-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7285DEA4-DF0F-4A8C-95F5-5B770A2D297E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94AF1F36-5B49-4CFF-A340-16873EAF4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0658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F6EBBE4F-BF55-4C7D-BB43-581B35912032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ABBDC1A8-A158-4AAD-90EE-54BC785F3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7583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58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62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5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8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37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41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7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47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28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48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2C2FF-67B4-434E-859E-91F9D74B782D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EFBB9-2BC9-4871-AA32-69192101C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15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6404" y="4250432"/>
            <a:ext cx="5244888" cy="138499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  会   時  間：平日午後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2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時～午後</a:t>
            </a:r>
            <a:r>
              <a:rPr kumimoji="0" lang="en-US" altLang="ja-JP" sz="105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3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時の間の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10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分程度となります。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</a:t>
            </a:r>
            <a:r>
              <a:rPr kumimoji="0" lang="ja-JP" altLang="en-US" sz="105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  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会   当  日：面会時間前に、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1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階患者総合支援</a:t>
            </a:r>
            <a:r>
              <a:rPr kumimoji="0" lang="ja-JP" altLang="en-US" sz="1050" dirty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センター「スマイル」に  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dirty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 </a:t>
            </a:r>
            <a:r>
              <a:rPr kumimoji="0" lang="en-US" altLang="ja-JP" sz="105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                       </a:t>
            </a:r>
            <a:r>
              <a:rPr kumimoji="0" lang="ja-JP" altLang="en-US" sz="105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お越しください。</a:t>
            </a:r>
            <a:endParaRPr kumimoji="0" lang="en-US" altLang="ja-JP" sz="1050" dirty="0" smtClean="0">
              <a:solidFill>
                <a:srgbClr val="000000"/>
              </a:solidFill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面会にあたりお願いしたいこと：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・マスク着用をお願いします。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・手指消毒をお願いします。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・検温をお願いします。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・発熱・咳・咽頭痛など体調不良時はご遠慮ください。</a:t>
            </a:r>
            <a:endParaRPr kumimoji="0" lang="en-US" altLang="ja-JP" sz="1050" dirty="0">
              <a:solidFill>
                <a:srgbClr val="000000"/>
              </a:solidFill>
              <a:latin typeface="+mn-ea"/>
              <a:cs typeface="ＭＳ 明朝" panose="02020609040205080304" pitchFamily="17" charset="-128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56403" y="1768716"/>
            <a:ext cx="5222329" cy="178510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  会   時  間：平日午後</a:t>
            </a:r>
            <a:r>
              <a:rPr kumimoji="0" lang="en-US" altLang="ja-JP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2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時～午後</a:t>
            </a:r>
            <a:r>
              <a:rPr kumimoji="0" lang="en-US" altLang="ja-JP" sz="110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3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時の間の</a:t>
            </a:r>
            <a:r>
              <a:rPr kumimoji="0" lang="en-US" altLang="ja-JP" sz="1100" dirty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10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分程度となります。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面会可能な方：家族</a:t>
            </a:r>
            <a:r>
              <a:rPr kumimoji="0" lang="en-US" altLang="ja-JP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2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名以内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（中学生以上）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</a:t>
            </a:r>
            <a:r>
              <a:rPr kumimoji="0" lang="ja-JP" altLang="en-US" sz="11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  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会   当  日：面会時間前に、</a:t>
            </a:r>
            <a:r>
              <a:rPr kumimoji="0" lang="en-US" altLang="ja-JP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1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階患者総合支援センター「スマイル」に  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dirty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 </a:t>
            </a:r>
            <a:r>
              <a:rPr kumimoji="0" lang="en-US" altLang="ja-JP" sz="110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                       </a:t>
            </a:r>
            <a:r>
              <a:rPr kumimoji="0" lang="ja-JP" altLang="en-US" sz="110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お越しください。</a:t>
            </a: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面会札をお渡しします。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面会にあたりお願いしたいこと：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・マスク着用をお願いします。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・手指消毒をお願いします。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・検温をお願いします。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・発熱・咳・咽頭痛など体調不良時はご遠慮ください。</a:t>
            </a:r>
            <a:endParaRPr kumimoji="0" lang="en-US" altLang="ja-JP" sz="11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　　　　　　　・</a:t>
            </a:r>
            <a:r>
              <a:rPr kumimoji="0" lang="ja-JP" altLang="en-US" sz="1100" dirty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面会中の飲食はご遠慮ください</a:t>
            </a:r>
            <a:r>
              <a:rPr kumimoji="0" lang="ja-JP" altLang="en-US" sz="110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。</a:t>
            </a:r>
            <a:endParaRPr kumimoji="0" lang="en-US" altLang="ja-JP" sz="1100" dirty="0">
              <a:solidFill>
                <a:srgbClr val="000000"/>
              </a:solidFill>
              <a:latin typeface="+mn-ea"/>
              <a:cs typeface="ＭＳ 明朝" panose="02020609040205080304" pitchFamily="17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899986" y="1446366"/>
            <a:ext cx="6475927" cy="3255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8631"/>
            <a:ext cx="6858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面会</a:t>
            </a:r>
            <a:r>
              <a:rPr kumimoji="0" lang="ja-JP" alt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・お届物預かり</a:t>
            </a:r>
            <a:r>
              <a:rPr kumimoji="0" lang="ja-JP" altLang="ja-JP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について</a:t>
            </a:r>
            <a:endParaRPr kumimoji="0" lang="ja-JP" altLang="ja-JP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76" y="988021"/>
            <a:ext cx="6858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1.</a:t>
            </a:r>
            <a:r>
              <a:rPr kumimoji="0" lang="ja-JP" altLang="en-US" b="1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 </a:t>
            </a:r>
            <a:r>
              <a:rPr kumimoji="0" lang="ja-JP" altLang="ja-JP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面会について</a:t>
            </a:r>
            <a:endParaRPr kumimoji="0" lang="ja-JP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810753" y="922437"/>
            <a:ext cx="51219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すべて予約制となります。病棟スタッフへお問合せください。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予約受付時間：平日 午後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2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時～午後</a:t>
            </a:r>
            <a:r>
              <a:rPr kumimoji="0" lang="en-US" altLang="ja-JP" sz="1400" b="1" dirty="0">
                <a:solidFill>
                  <a:srgbClr val="FF0000"/>
                </a:solidFill>
                <a:latin typeface="+mj-ea"/>
                <a:ea typeface="+mj-ea"/>
                <a:cs typeface="ＭＳ 明朝" panose="02020609040205080304" pitchFamily="17" charset="-128"/>
              </a:rPr>
              <a:t>3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時（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TEL0763-82-1475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）</a:t>
            </a:r>
            <a:endParaRPr kumimoji="0" lang="ja-JP" altLang="ja-JP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ea"/>
              <a:ea typeface="+mj-ea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56403" y="3654120"/>
            <a:ext cx="5244889" cy="5847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②</a:t>
            </a:r>
            <a:r>
              <a:rPr kumimoji="0" lang="ja-JP" altLang="en-U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 </a:t>
            </a:r>
            <a:r>
              <a:rPr kumimoji="0" lang="ja-JP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院内オンライン</a:t>
            </a:r>
            <a:r>
              <a:rPr kumimoji="0" lang="ja-JP" altLang="ja-JP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面会について</a:t>
            </a:r>
            <a:endParaRPr kumimoji="0" lang="en-US" altLang="ja-JP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 smtClean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　  患者さんと</a:t>
            </a:r>
            <a:r>
              <a:rPr kumimoji="0" lang="ja-JP" altLang="en-US" sz="1400" dirty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、</a:t>
            </a:r>
            <a:r>
              <a:rPr kumimoji="0" lang="ja-JP" altLang="en-US" sz="1400" dirty="0" smtClean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院内オンラインブース</a:t>
            </a:r>
            <a:r>
              <a:rPr kumimoji="0" lang="ja-JP" altLang="en-US" sz="1400" dirty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を繋いで面会します</a:t>
            </a:r>
            <a:r>
              <a:rPr kumimoji="0" lang="ja-JP" altLang="en-US" sz="1400" dirty="0" smtClean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。</a:t>
            </a:r>
            <a:endParaRPr kumimoji="0" lang="en-US" altLang="ja-JP" sz="1400" dirty="0">
              <a:solidFill>
                <a:srgbClr val="000000"/>
              </a:solidFill>
              <a:latin typeface="+mj-ea"/>
              <a:cs typeface="ＭＳ 明朝" panose="02020609040205080304" pitchFamily="17" charset="-128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838467" y="89642"/>
            <a:ext cx="63562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予約制となります。患者総合支援センター「スマイル」へお問合せください。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予約時間：平日 午後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8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</a:t>
            </a:r>
            <a:r>
              <a:rPr kumimoji="0" lang="en-US" altLang="ja-JP" sz="1400" b="1" dirty="0" smtClean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30</a:t>
            </a:r>
            <a:r>
              <a:rPr kumimoji="0" lang="ja-JP" altLang="en-US" sz="1400" b="1" dirty="0" smtClean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分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～午後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5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時（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TEL0763-82-1475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）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7126452"/>
            <a:ext cx="686827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dirty="0" smtClean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2</a:t>
            </a: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. </a:t>
            </a:r>
            <a:r>
              <a:rPr kumimoji="0" lang="ja-JP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お届物（着替えなど）のお預かりについて</a:t>
            </a:r>
            <a:endParaRPr kumimoji="0" lang="ja-JP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04482" y="7495784"/>
            <a:ext cx="57514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お届物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(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着替えなど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)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をお預かりし、患者さんへお届けいたします。</a:t>
            </a:r>
            <a:endParaRPr kumimoji="0" lang="en-US" altLang="ja-JP" sz="12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(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金銭、貴重品、生もの等はご遠慮ください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)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02161"/>
              </p:ext>
            </p:extLst>
          </p:nvPr>
        </p:nvGraphicFramePr>
        <p:xfrm>
          <a:off x="740187" y="7897757"/>
          <a:ext cx="5853424" cy="85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1195">
                  <a:extLst>
                    <a:ext uri="{9D8B030D-6E8A-4147-A177-3AD203B41FA5}">
                      <a16:colId xmlns="" xmlns:a16="http://schemas.microsoft.com/office/drawing/2014/main" val="4115301246"/>
                    </a:ext>
                  </a:extLst>
                </a:gridCol>
                <a:gridCol w="1692876">
                  <a:extLst>
                    <a:ext uri="{9D8B030D-6E8A-4147-A177-3AD203B41FA5}">
                      <a16:colId xmlns="" xmlns:a16="http://schemas.microsoft.com/office/drawing/2014/main" val="2489384752"/>
                    </a:ext>
                  </a:extLst>
                </a:gridCol>
                <a:gridCol w="3069353">
                  <a:extLst>
                    <a:ext uri="{9D8B030D-6E8A-4147-A177-3AD203B41FA5}">
                      <a16:colId xmlns="" xmlns:a16="http://schemas.microsoft.com/office/drawing/2014/main" val="2224305453"/>
                    </a:ext>
                  </a:extLst>
                </a:gridCol>
              </a:tblGrid>
              <a:tr h="178324"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 anchor="ctr"/>
                </a:tc>
                <a:tc>
                  <a:txBody>
                    <a:bodyPr/>
                    <a:lstStyle/>
                    <a:p>
                      <a:pPr indent="152400" latinLnBrk="1">
                        <a:spcAft>
                          <a:spcPts val="0"/>
                        </a:spcAft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お預かり</a:t>
                      </a:r>
                      <a:r>
                        <a:rPr lang="ja-JP" sz="1400" b="0" dirty="0" smtClean="0">
                          <a:solidFill>
                            <a:schemeClr val="tx1"/>
                          </a:solidFill>
                          <a:effectLst/>
                        </a:rPr>
                        <a:t>時間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 anchor="ctr"/>
                </a:tc>
                <a:tc>
                  <a:txBody>
                    <a:bodyPr/>
                    <a:lstStyle/>
                    <a:p>
                      <a:pPr indent="152400" latinLnBrk="1">
                        <a:spcAft>
                          <a:spcPts val="0"/>
                        </a:spcAft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　　　　お預かり</a:t>
                      </a:r>
                      <a:r>
                        <a:rPr lang="ja-JP" sz="1400" b="0" dirty="0" smtClean="0">
                          <a:solidFill>
                            <a:schemeClr val="tx1"/>
                          </a:solidFill>
                          <a:effectLst/>
                        </a:rPr>
                        <a:t>場所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 anchor="ctr"/>
                </a:tc>
                <a:extLst>
                  <a:ext uri="{0D108BD9-81ED-4DB2-BD59-A6C34878D82A}">
                    <a16:rowId xmlns="" xmlns:a16="http://schemas.microsoft.com/office/drawing/2014/main" val="274774791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平日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午前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時～午後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患者総合支援センター「スマイル」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extLst>
                  <a:ext uri="{0D108BD9-81ED-4DB2-BD59-A6C34878D82A}">
                    <a16:rowId xmlns="" xmlns:a16="http://schemas.microsoft.com/office/drawing/2014/main" val="2487275295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 smtClean="0">
                          <a:solidFill>
                            <a:schemeClr val="tx1"/>
                          </a:solidFill>
                          <a:effectLst/>
                        </a:rPr>
                        <a:t>土日祝日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午前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時～午後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時間外受付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extLst>
                  <a:ext uri="{0D108BD9-81ED-4DB2-BD59-A6C34878D82A}">
                    <a16:rowId xmlns="" xmlns:a16="http://schemas.microsoft.com/office/drawing/2014/main" val="2663724270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夜間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 smtClean="0">
                          <a:solidFill>
                            <a:schemeClr val="tx1"/>
                          </a:solidFill>
                          <a:effectLst/>
                        </a:rPr>
                        <a:t>午後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1400" b="0" dirty="0" smtClean="0">
                          <a:solidFill>
                            <a:schemeClr val="tx1"/>
                          </a:solidFill>
                          <a:effectLst/>
                        </a:rPr>
                        <a:t>時～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午後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tc>
                  <a:txBody>
                    <a:bodyPr/>
                    <a:lstStyle/>
                    <a:p>
                      <a:pPr latinLnBrk="1"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</a:rPr>
                        <a:t>時間外受付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6871" marR="66871" marT="0" marB="0"/>
                </a:tc>
                <a:extLst>
                  <a:ext uri="{0D108BD9-81ED-4DB2-BD59-A6C34878D82A}">
                    <a16:rowId xmlns="" xmlns:a16="http://schemas.microsoft.com/office/drawing/2014/main" val="3139109483"/>
                  </a:ext>
                </a:extLst>
              </a:tr>
            </a:tbl>
          </a:graphicData>
        </a:graphic>
      </p:graphicFrame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860118" y="7681666"/>
            <a:ext cx="7003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※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なお、病院からご家族に来院をお願いする場合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(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病状説明、入退院等の手続きなど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)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が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　ございますので、その際はご協力をお願いいたします。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>
          <a:xfrm>
            <a:off x="5329606" y="8801432"/>
            <a:ext cx="2314575" cy="486833"/>
          </a:xfrm>
        </p:spPr>
        <p:txBody>
          <a:bodyPr/>
          <a:lstStyle/>
          <a:p>
            <a:r>
              <a:rPr kumimoji="1" lang="en-US" altLang="zh-CN" dirty="0" smtClean="0"/>
              <a:t>2023.1</a:t>
            </a:r>
            <a:r>
              <a:rPr lang="en-US" altLang="ja-JP" dirty="0" smtClean="0"/>
              <a:t>0.31</a:t>
            </a:r>
            <a:r>
              <a:rPr kumimoji="1" lang="zh-CN" altLang="en-US" dirty="0" smtClean="0"/>
              <a:t>～ </a:t>
            </a:r>
            <a:endParaRPr kumimoji="1" lang="en-US" altLang="zh-CN" dirty="0" smtClean="0"/>
          </a:p>
          <a:p>
            <a:r>
              <a:rPr kumimoji="1" lang="zh-CN" altLang="en-US" dirty="0" smtClean="0"/>
              <a:t>南砺市民病院</a:t>
            </a:r>
            <a:endParaRPr kumimoji="1" lang="ja-JP" altLang="en-US" dirty="0"/>
          </a:p>
        </p:txBody>
      </p:sp>
      <p:pic>
        <p:nvPicPr>
          <p:cNvPr id="17" name="図 16" descr="https://3.bp.blogspot.com/-OfxGvaJIilE/W-0ggVpiDQI/AAAAAAABQKc/pHNBrlpctOYjZ1tA_JoseBoR8ecXsEYvACLcBGAs/s800/fashion_momohik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959" y="6012735"/>
            <a:ext cx="996027" cy="144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図 22" descr="■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101" y="2444634"/>
            <a:ext cx="1359099" cy="100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8493" y="8241612"/>
            <a:ext cx="1098683" cy="1098683"/>
          </a:xfrm>
          <a:prstGeom prst="rect">
            <a:avLst/>
          </a:prstGeom>
        </p:spPr>
      </p:pic>
      <p:pic>
        <p:nvPicPr>
          <p:cNvPr id="22" name="図 21" descr="https://3.bp.blogspot.com/-8A-nrlbQn0Y/WerKrTRbEUI/AAAAAAABHp8/YA6-DgL18q8_DRqqLMhN4rm8I1f3US_LQCLcBGAs/s800/fashion_tshirt1_whit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45083">
            <a:off x="5619706" y="8772244"/>
            <a:ext cx="456666" cy="3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グループ化 29"/>
          <p:cNvGrpSpPr/>
          <p:nvPr/>
        </p:nvGrpSpPr>
        <p:grpSpPr>
          <a:xfrm>
            <a:off x="5329606" y="2532832"/>
            <a:ext cx="1064659" cy="1067327"/>
            <a:chOff x="5329606" y="2532832"/>
            <a:chExt cx="1064659" cy="1067327"/>
          </a:xfrm>
        </p:grpSpPr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29606" y="2532832"/>
              <a:ext cx="1064659" cy="1067327"/>
            </a:xfrm>
            <a:prstGeom prst="rect">
              <a:avLst/>
            </a:prstGeom>
          </p:spPr>
        </p:pic>
        <p:grpSp>
          <p:nvGrpSpPr>
            <p:cNvPr id="1049" name="グループ化 1048"/>
            <p:cNvGrpSpPr/>
            <p:nvPr/>
          </p:nvGrpSpPr>
          <p:grpSpPr>
            <a:xfrm>
              <a:off x="5991148" y="2823224"/>
              <a:ext cx="257175" cy="117874"/>
              <a:chOff x="5881688" y="1290638"/>
              <a:chExt cx="257175" cy="117874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5932104" y="1332920"/>
                <a:ext cx="145636" cy="7559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" name="直線コネクタ 3"/>
              <p:cNvCxnSpPr/>
              <p:nvPr/>
            </p:nvCxnSpPr>
            <p:spPr>
              <a:xfrm flipV="1">
                <a:off x="6077740" y="1290638"/>
                <a:ext cx="53979" cy="356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V="1">
                <a:off x="6090156" y="1343303"/>
                <a:ext cx="48707" cy="652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 flipH="1" flipV="1">
                <a:off x="5881688" y="1308476"/>
                <a:ext cx="50416" cy="2444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8" name="グループ化 1047"/>
            <p:cNvGrpSpPr/>
            <p:nvPr/>
          </p:nvGrpSpPr>
          <p:grpSpPr>
            <a:xfrm>
              <a:off x="5658497" y="3274100"/>
              <a:ext cx="238525" cy="101649"/>
              <a:chOff x="5524044" y="1252538"/>
              <a:chExt cx="238525" cy="101649"/>
            </a:xfrm>
          </p:grpSpPr>
          <p:sp>
            <p:nvSpPr>
              <p:cNvPr id="2" name="正方形/長方形 1"/>
              <p:cNvSpPr/>
              <p:nvPr/>
            </p:nvSpPr>
            <p:spPr>
              <a:xfrm>
                <a:off x="5564981" y="1273802"/>
                <a:ext cx="145636" cy="7559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26" name="直線コネクタ 1025"/>
              <p:cNvCxnSpPr/>
              <p:nvPr/>
            </p:nvCxnSpPr>
            <p:spPr>
              <a:xfrm flipV="1">
                <a:off x="5710617" y="1252538"/>
                <a:ext cx="51952" cy="2126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3" name="直線コネクタ 1032"/>
              <p:cNvCxnSpPr/>
              <p:nvPr/>
            </p:nvCxnSpPr>
            <p:spPr>
              <a:xfrm flipH="1" flipV="1">
                <a:off x="5524044" y="1252538"/>
                <a:ext cx="36555" cy="1063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7" name="直線コネクタ 1036"/>
              <p:cNvCxnSpPr/>
              <p:nvPr/>
            </p:nvCxnSpPr>
            <p:spPr>
              <a:xfrm flipH="1" flipV="1">
                <a:off x="5524044" y="1317155"/>
                <a:ext cx="38745" cy="3703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7" name="グループ化 1046"/>
            <p:cNvGrpSpPr/>
            <p:nvPr/>
          </p:nvGrpSpPr>
          <p:grpSpPr>
            <a:xfrm>
              <a:off x="5460333" y="2800691"/>
              <a:ext cx="248313" cy="133600"/>
              <a:chOff x="5223800" y="1378744"/>
              <a:chExt cx="248313" cy="133600"/>
            </a:xfrm>
          </p:grpSpPr>
          <p:sp>
            <p:nvSpPr>
              <p:cNvPr id="27" name="正方形/長方形 26"/>
              <p:cNvSpPr/>
              <p:nvPr/>
            </p:nvSpPr>
            <p:spPr>
              <a:xfrm>
                <a:off x="5295900" y="1431080"/>
                <a:ext cx="138947" cy="812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39" name="直線コネクタ 1038"/>
              <p:cNvCxnSpPr/>
              <p:nvPr/>
            </p:nvCxnSpPr>
            <p:spPr>
              <a:xfrm flipH="1" flipV="1">
                <a:off x="5223800" y="1378744"/>
                <a:ext cx="56646" cy="5233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3" name="直線コネクタ 1042"/>
              <p:cNvCxnSpPr/>
              <p:nvPr/>
            </p:nvCxnSpPr>
            <p:spPr>
              <a:xfrm flipH="1" flipV="1">
                <a:off x="5234642" y="1442335"/>
                <a:ext cx="58220" cy="6475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5" name="直線コネクタ 1044"/>
              <p:cNvCxnSpPr/>
              <p:nvPr/>
            </p:nvCxnSpPr>
            <p:spPr>
              <a:xfrm flipV="1">
                <a:off x="5441392" y="1378744"/>
                <a:ext cx="30721" cy="5233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グループ化 2"/>
          <p:cNvGrpSpPr/>
          <p:nvPr/>
        </p:nvGrpSpPr>
        <p:grpSpPr>
          <a:xfrm>
            <a:off x="10075984" y="1883557"/>
            <a:ext cx="1226397" cy="1122153"/>
            <a:chOff x="5149371" y="5160652"/>
            <a:chExt cx="1226397" cy="1122153"/>
          </a:xfrm>
        </p:grpSpPr>
        <p:pic>
          <p:nvPicPr>
            <p:cNvPr id="25" name="図 24" descr="遠隔医療のイラスト（医師視点・女性医師）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9371" y="5160652"/>
              <a:ext cx="1226397" cy="11221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51" name="グループ化 1050"/>
            <p:cNvGrpSpPr/>
            <p:nvPr/>
          </p:nvGrpSpPr>
          <p:grpSpPr>
            <a:xfrm>
              <a:off x="5918652" y="5656582"/>
              <a:ext cx="206759" cy="124083"/>
              <a:chOff x="5918652" y="5656582"/>
              <a:chExt cx="206759" cy="124083"/>
            </a:xfrm>
          </p:grpSpPr>
          <p:sp>
            <p:nvSpPr>
              <p:cNvPr id="60" name="正方形/長方形 59"/>
              <p:cNvSpPr/>
              <p:nvPr/>
            </p:nvSpPr>
            <p:spPr>
              <a:xfrm>
                <a:off x="5918652" y="5705073"/>
                <a:ext cx="145636" cy="7559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1" name="直線コネクタ 60"/>
              <p:cNvCxnSpPr/>
              <p:nvPr/>
            </p:nvCxnSpPr>
            <p:spPr>
              <a:xfrm flipV="1">
                <a:off x="6064288" y="5656582"/>
                <a:ext cx="36769" cy="4188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flipV="1">
                <a:off x="6076704" y="5715456"/>
                <a:ext cx="48707" cy="652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8302016" y="4795089"/>
            <a:ext cx="40671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予約制となります。病棟スタッフへお問合せください。</a:t>
            </a:r>
            <a:endParaRPr kumimoji="0" lang="en-US" altLang="ja-JP" sz="12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予約時間：平日 午後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2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時～午後</a:t>
            </a:r>
            <a:r>
              <a:rPr kumimoji="0" lang="en-US" altLang="ja-JP" sz="1200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3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時（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TEL0763-82-1475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）</a:t>
            </a:r>
            <a:endParaRPr kumimoji="0" lang="ja-JP" altLang="ja-JP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756403" y="5754401"/>
            <a:ext cx="5244889" cy="5847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dirty="0" smtClean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③</a:t>
            </a:r>
            <a:r>
              <a:rPr kumimoji="0" lang="en-US" altLang="ja-JP" b="1" dirty="0" smtClean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 </a:t>
            </a:r>
            <a:r>
              <a:rPr kumimoji="0" lang="ja-JP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院外オンライン</a:t>
            </a:r>
            <a:r>
              <a:rPr kumimoji="0" lang="ja-JP" altLang="ja-JP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面会について</a:t>
            </a:r>
            <a:endParaRPr kumimoji="0" lang="en-US" altLang="ja-JP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 smtClean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     患者さんと</a:t>
            </a:r>
            <a:r>
              <a:rPr kumimoji="0" lang="ja-JP" altLang="en-US" sz="1400" dirty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、院外で面会される方を繋いで面会します</a:t>
            </a:r>
            <a:r>
              <a:rPr kumimoji="0" lang="ja-JP" altLang="en-US" sz="1400" dirty="0" smtClean="0">
                <a:solidFill>
                  <a:srgbClr val="000000"/>
                </a:solidFill>
                <a:latin typeface="+mj-ea"/>
                <a:cs typeface="ＭＳ 明朝" panose="02020609040205080304" pitchFamily="17" charset="-128"/>
              </a:rPr>
              <a:t>。</a:t>
            </a:r>
            <a:endParaRPr kumimoji="0" lang="en-US" altLang="ja-JP" sz="1400" dirty="0">
              <a:solidFill>
                <a:srgbClr val="000000"/>
              </a:solidFill>
              <a:latin typeface="+mj-ea"/>
              <a:cs typeface="ＭＳ 明朝" panose="02020609040205080304" pitchFamily="17" charset="-128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8302016" y="5339963"/>
            <a:ext cx="40671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予約制となります。病棟スタッフへお問合せください。</a:t>
            </a:r>
            <a:endParaRPr kumimoji="0" lang="en-US" altLang="ja-JP" sz="12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予約時間：平日 午後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2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時～午後</a:t>
            </a:r>
            <a:r>
              <a:rPr kumimoji="0" lang="en-US" altLang="ja-JP" sz="1200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3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時（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TEL0763-82-1475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）</a:t>
            </a:r>
            <a:endParaRPr kumimoji="0" lang="ja-JP" altLang="ja-JP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756403" y="6352286"/>
            <a:ext cx="5230059" cy="57708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面  会   時  間：平日午後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2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時～午後</a:t>
            </a:r>
            <a:r>
              <a:rPr kumimoji="0" lang="en-US" altLang="ja-JP" sz="1050" dirty="0" smtClean="0">
                <a:solidFill>
                  <a:srgbClr val="000000"/>
                </a:solidFill>
                <a:latin typeface="+mn-ea"/>
                <a:cs typeface="ＭＳ 明朝" panose="02020609040205080304" pitchFamily="17" charset="-128"/>
              </a:rPr>
              <a:t>3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時の間の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10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分程度となります。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事前に「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Google </a:t>
            </a:r>
            <a:r>
              <a:rPr kumimoji="0" lang="en-US" altLang="ja-JP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Meet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」</a:t>
            </a: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アプリを端末（スマートフォン、</a:t>
            </a:r>
            <a:endParaRPr kumimoji="0" lang="en-US" altLang="ja-JP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ＭＳ 明朝" panose="02020609040205080304" pitchFamily="17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ＭＳ 明朝" panose="02020609040205080304" pitchFamily="17" charset="-128"/>
              </a:rPr>
              <a:t>　　　　　　　タブレット等）にダウンロードしてください。</a:t>
            </a:r>
            <a:endParaRPr kumimoji="0" lang="en-US" altLang="ja-JP" sz="1050" dirty="0">
              <a:solidFill>
                <a:srgbClr val="000000"/>
              </a:solidFill>
              <a:latin typeface="+mn-ea"/>
              <a:cs typeface="ＭＳ 明朝" panose="02020609040205080304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53916" y="1220943"/>
            <a:ext cx="466474" cy="784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756404" y="1391184"/>
            <a:ext cx="5230058" cy="36933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① 対面面会</a:t>
            </a:r>
            <a:endParaRPr kumimoji="0" lang="en-US" altLang="ja-JP" sz="1050" dirty="0">
              <a:solidFill>
                <a:srgbClr val="000000"/>
              </a:solidFill>
              <a:latin typeface="+mj-ea"/>
              <a:cs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271101" y="39751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030" name="Picture 6" descr="nyuin_online_menkai_wom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722" y="5026204"/>
            <a:ext cx="1141798" cy="953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7644181" y="8591649"/>
            <a:ext cx="5028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面会、お届け物について（2023.11～）.pptx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04566" y="8751197"/>
            <a:ext cx="24095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＊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預かり時間内にお持ちください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8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413</Words>
  <Application>Microsoft Office PowerPoint</Application>
  <PresentationFormat>画面に合わせる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NW014107</dc:creator>
  <cp:lastModifiedBy>nanto</cp:lastModifiedBy>
  <cp:revision>28</cp:revision>
  <cp:lastPrinted>2023-10-30T05:41:40Z</cp:lastPrinted>
  <dcterms:created xsi:type="dcterms:W3CDTF">2023-10-20T08:25:25Z</dcterms:created>
  <dcterms:modified xsi:type="dcterms:W3CDTF">2023-10-31T00:28:27Z</dcterms:modified>
</cp:coreProperties>
</file>